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81"/>
  </p:notesMasterIdLst>
  <p:sldIdLst>
    <p:sldId id="256" r:id="rId4"/>
    <p:sldId id="939" r:id="rId5"/>
    <p:sldId id="977" r:id="rId6"/>
    <p:sldId id="978" r:id="rId7"/>
    <p:sldId id="257" r:id="rId8"/>
    <p:sldId id="966" r:id="rId9"/>
    <p:sldId id="959" r:id="rId10"/>
    <p:sldId id="962" r:id="rId11"/>
    <p:sldId id="956" r:id="rId12"/>
    <p:sldId id="482" r:id="rId13"/>
    <p:sldId id="965" r:id="rId14"/>
    <p:sldId id="967" r:id="rId15"/>
    <p:sldId id="958" r:id="rId16"/>
    <p:sldId id="948" r:id="rId17"/>
    <p:sldId id="971" r:id="rId18"/>
    <p:sldId id="983" r:id="rId19"/>
    <p:sldId id="258" r:id="rId20"/>
    <p:sldId id="365" r:id="rId21"/>
    <p:sldId id="943" r:id="rId22"/>
    <p:sldId id="945" r:id="rId23"/>
    <p:sldId id="410" r:id="rId24"/>
    <p:sldId id="968" r:id="rId25"/>
    <p:sldId id="901" r:id="rId26"/>
    <p:sldId id="895" r:id="rId27"/>
    <p:sldId id="290" r:id="rId28"/>
    <p:sldId id="944" r:id="rId29"/>
    <p:sldId id="456" r:id="rId30"/>
    <p:sldId id="455" r:id="rId31"/>
    <p:sldId id="946" r:id="rId32"/>
    <p:sldId id="947" r:id="rId33"/>
    <p:sldId id="984" r:id="rId34"/>
    <p:sldId id="265" r:id="rId35"/>
    <p:sldId id="259" r:id="rId36"/>
    <p:sldId id="988" r:id="rId37"/>
    <p:sldId id="260" r:id="rId38"/>
    <p:sldId id="982" r:id="rId39"/>
    <p:sldId id="263" r:id="rId40"/>
    <p:sldId id="267" r:id="rId41"/>
    <p:sldId id="269" r:id="rId42"/>
    <p:sldId id="986" r:id="rId43"/>
    <p:sldId id="472" r:id="rId44"/>
    <p:sldId id="923" r:id="rId45"/>
    <p:sldId id="902" r:id="rId46"/>
    <p:sldId id="268" r:id="rId47"/>
    <p:sldId id="270" r:id="rId48"/>
    <p:sldId id="291" r:id="rId49"/>
    <p:sldId id="266" r:id="rId50"/>
    <p:sldId id="928" r:id="rId51"/>
    <p:sldId id="985" r:id="rId52"/>
    <p:sldId id="474" r:id="rId53"/>
    <p:sldId id="930" r:id="rId54"/>
    <p:sldId id="981" r:id="rId55"/>
    <p:sldId id="980" r:id="rId56"/>
    <p:sldId id="979" r:id="rId57"/>
    <p:sldId id="951" r:id="rId58"/>
    <p:sldId id="972" r:id="rId59"/>
    <p:sldId id="894" r:id="rId60"/>
    <p:sldId id="952" r:id="rId61"/>
    <p:sldId id="483" r:id="rId62"/>
    <p:sldId id="954" r:id="rId63"/>
    <p:sldId id="897" r:id="rId64"/>
    <p:sldId id="293" r:id="rId65"/>
    <p:sldId id="264" r:id="rId66"/>
    <p:sldId id="953" r:id="rId67"/>
    <p:sldId id="940" r:id="rId68"/>
    <p:sldId id="949" r:id="rId69"/>
    <p:sldId id="955" r:id="rId70"/>
    <p:sldId id="973" r:id="rId71"/>
    <p:sldId id="918" r:id="rId72"/>
    <p:sldId id="924" r:id="rId73"/>
    <p:sldId id="922" r:id="rId74"/>
    <p:sldId id="288" r:id="rId75"/>
    <p:sldId id="970" r:id="rId76"/>
    <p:sldId id="969" r:id="rId77"/>
    <p:sldId id="473" r:id="rId78"/>
    <p:sldId id="976" r:id="rId79"/>
    <p:sldId id="974" r:id="rId8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59"/>
    <p:restoredTop sz="94714"/>
  </p:normalViewPr>
  <p:slideViewPr>
    <p:cSldViewPr snapToGrid="0">
      <p:cViewPr>
        <p:scale>
          <a:sx n="169" d="100"/>
          <a:sy n="169" d="100"/>
        </p:scale>
        <p:origin x="144" y="7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75777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43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05150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15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11419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26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9/18/20</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9/18/20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9/18/20</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9/18/20</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9/18/20</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9/18/20</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9/18/20</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9/18/20</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9/18/20</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9/18/20</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9/18/20</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9/18/20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9/18/20</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4.wdp"/><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9.png"/><Relationship Id="rId5" Type="http://schemas.microsoft.com/office/2007/relationships/hdphoto" Target="../media/hdphoto3.wdp"/><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2.tiff"/><Relationship Id="rId4" Type="http://schemas.openxmlformats.org/officeDocument/2006/relationships/image" Target="../media/image31.tiff"/></Relationships>
</file>

<file path=ppt/slides/_rels/slide17.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6.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ww.youtube.com/watch?v=PjWKE-IJ4R8"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hyperlink" Target="https://en.wikipedia.org/wiki/George_Hotz" TargetMode="External"/><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47.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48.png"/><Relationship Id="rId14" Type="http://schemas.microsoft.com/office/2007/relationships/diagramDrawing" Target="../diagrams/drawing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57.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52.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56.jpeg"/><Relationship Id="rId2" Type="http://schemas.openxmlformats.org/officeDocument/2006/relationships/diagramData" Target="../diagrams/data3.xml"/><Relationship Id="rId16" Type="http://schemas.openxmlformats.org/officeDocument/2006/relationships/image" Target="../media/image54.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53.png"/><Relationship Id="rId23" Type="http://schemas.openxmlformats.org/officeDocument/2006/relationships/image" Target="../media/image55.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36.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60.jpeg"/><Relationship Id="rId4" Type="http://schemas.openxmlformats.org/officeDocument/2006/relationships/hyperlink" Target="https://medium.com/mit-initiative-on-the-digital-economy/creating-a-social-contract-for-the-digital-world-ad01f3785898" TargetMode="Externa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diagramLayout" Target="../diagrams/layout8.xml"/><Relationship Id="rId7" Type="http://schemas.openxmlformats.org/officeDocument/2006/relationships/image" Target="../media/image62.png"/><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hyperlink" Target="https://www.youtube.com/watch?v=lVsel2XOjrE" TargetMode="External"/><Relationship Id="rId4" Type="http://schemas.openxmlformats.org/officeDocument/2006/relationships/image" Target="../media/image63.tiff"/></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en.wikipedia.org/wiki/Natural_units" TargetMode="External"/><Relationship Id="rId7"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65.png"/><Relationship Id="rId4" Type="http://schemas.openxmlformats.org/officeDocument/2006/relationships/hyperlink" Target="https://en.wikipedia.org/wiki/MediaWiki"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hyperlink" Target="http://toyhouse.wiki:81/" TargetMode="External"/><Relationship Id="rId4" Type="http://schemas.openxmlformats.org/officeDocument/2006/relationships/image" Target="../media/image69.jpe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hyperlink" Target="https://en.wikipedia.org/wiki/Henri_Poincar%C3%A9" TargetMode="Externa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hyperlink" Target="http://dspace.library.uu.nl/bitstream/1874/272507/2/nawinterviewP.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9.xml"/><Relationship Id="rId5" Type="http://schemas.openxmlformats.org/officeDocument/2006/relationships/image" Target="../media/image81.png"/><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hyperlink" Target="https://idk.dev/building-a-modern-ci-cd-pipeline-in-the-serverless-era-with-gitop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97.png"/><Relationship Id="rId7" Type="http://schemas.openxmlformats.org/officeDocument/2006/relationships/image" Target="../media/image98.png"/><Relationship Id="rId12"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100.png"/><Relationship Id="rId5" Type="http://schemas.openxmlformats.org/officeDocument/2006/relationships/image" Target="../media/image66.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99.png"/></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103.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104.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hyperlink" Target="https://youtu.be/vyECnqM9LJM?t=212"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08.tiff"/></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6.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hyperlink" Target="https://www.schoenherr.eu/publications/publication-detail/ricardian-contracts-a-smarter-way-to-do-smart-contract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19.png"/><Relationship Id="rId4" Type="http://schemas.openxmlformats.org/officeDocument/2006/relationships/hyperlink" Target="https://youtu.be/oZrZlx2fmcM"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20.png"/><Relationship Id="rId1" Type="http://schemas.openxmlformats.org/officeDocument/2006/relationships/slideLayout" Target="../slideLayouts/slideLayout3.xml"/><Relationship Id="rId5" Type="http://schemas.openxmlformats.org/officeDocument/2006/relationships/image" Target="../media/image122.jpeg"/><Relationship Id="rId4" Type="http://schemas.openxmlformats.org/officeDocument/2006/relationships/image" Target="../media/image121.png"/></Relationships>
</file>

<file path=ppt/slides/_rels/slide6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9.xml"/><Relationship Id="rId7" Type="http://schemas.openxmlformats.org/officeDocument/2006/relationships/image" Target="../media/image47.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77.png"/></Relationships>
</file>

<file path=ppt/slides/_rels/slide64.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4.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126.png"/><Relationship Id="rId4" Type="http://schemas.openxmlformats.org/officeDocument/2006/relationships/image" Target="../media/image47.png"/><Relationship Id="rId9" Type="http://schemas.openxmlformats.org/officeDocument/2006/relationships/hyperlink" Target="https://wip.mitpress.mit.edu/new-economy"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7.tiff"/><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0.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129.png"/><Relationship Id="rId4" Type="http://schemas.openxmlformats.org/officeDocument/2006/relationships/hyperlink" Target="https://en.wikipedia.org/wiki/Massively_multiplayer_online_role-playing_game"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hyperlink" Target="https://idk.dev/building-a-modern-ci-cd-pipeline-in-the-serverless-era-with-gitops/"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69.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tiff"/><Relationship Id="rId2" Type="http://schemas.openxmlformats.org/officeDocument/2006/relationships/image" Target="../media/image135.jpeg"/><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3.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71.xml.rels><?xml version="1.0" encoding="UTF-8" standalone="yes"?>
<Relationships xmlns="http://schemas.openxmlformats.org/package/2006/relationships"><Relationship Id="rId8" Type="http://schemas.openxmlformats.org/officeDocument/2006/relationships/diagramQuickStyle" Target="../diagrams/quickStyle10.xml"/><Relationship Id="rId13" Type="http://schemas.openxmlformats.org/officeDocument/2006/relationships/diagramQuickStyle" Target="../diagrams/quickStyle11.xml"/><Relationship Id="rId3" Type="http://schemas.openxmlformats.org/officeDocument/2006/relationships/image" Target="../media/image146.jpeg"/><Relationship Id="rId7" Type="http://schemas.openxmlformats.org/officeDocument/2006/relationships/diagramLayout" Target="../diagrams/layout10.xml"/><Relationship Id="rId12" Type="http://schemas.openxmlformats.org/officeDocument/2006/relationships/diagramLayout" Target="../diagrams/layout11.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0.xml"/><Relationship Id="rId11" Type="http://schemas.openxmlformats.org/officeDocument/2006/relationships/diagramData" Target="../diagrams/data11.xml"/><Relationship Id="rId5" Type="http://schemas.microsoft.com/office/2007/relationships/hdphoto" Target="../media/hdphoto5.wdp"/><Relationship Id="rId15" Type="http://schemas.microsoft.com/office/2007/relationships/diagramDrawing" Target="../diagrams/drawing11.xml"/><Relationship Id="rId10" Type="http://schemas.microsoft.com/office/2007/relationships/diagramDrawing" Target="../diagrams/drawing10.xml"/><Relationship Id="rId4" Type="http://schemas.openxmlformats.org/officeDocument/2006/relationships/image" Target="../media/image62.png"/><Relationship Id="rId9" Type="http://schemas.openxmlformats.org/officeDocument/2006/relationships/diagramColors" Target="../diagrams/colors10.xml"/><Relationship Id="rId14" Type="http://schemas.openxmlformats.org/officeDocument/2006/relationships/diagramColors" Target="../diagrams/colors11.xml"/></Relationships>
</file>

<file path=ppt/slides/_rels/slide7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49.png"/><Relationship Id="rId4" Type="http://schemas.openxmlformats.org/officeDocument/2006/relationships/image" Target="../media/image148.png"/></Relationships>
</file>

<file path=ppt/slides/_rels/slide73.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66.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152.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51.png"/><Relationship Id="rId4" Type="http://schemas.openxmlformats.org/officeDocument/2006/relationships/image" Target="../media/image71.png"/><Relationship Id="rId9" Type="http://schemas.openxmlformats.org/officeDocument/2006/relationships/hyperlink" Target="https://youtu.be/vyECnqM9LJM?t=212" TargetMode="External"/></Relationships>
</file>

<file path=ppt/slides/_rels/slide74.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66.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94.png"/><Relationship Id="rId11" Type="http://schemas.openxmlformats.org/officeDocument/2006/relationships/image" Target="../media/image152.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51.png"/><Relationship Id="rId4" Type="http://schemas.openxmlformats.org/officeDocument/2006/relationships/image" Target="../media/image71.png"/><Relationship Id="rId9" Type="http://schemas.openxmlformats.org/officeDocument/2006/relationships/hyperlink" Target="https://youtu.be/vyECnqM9LJM?t=212"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3600" dirty="0"/>
            </a:br>
            <a:r>
              <a:rPr lang="en-US" sz="3600" dirty="0" err="1"/>
              <a:t>超越学科界限的认知基础</a:t>
            </a:r>
            <a:br>
              <a:rPr lang="en-US" sz="3600" dirty="0"/>
            </a:br>
            <a:r>
              <a:rPr lang="en-US" sz="3600" dirty="0"/>
              <a:t>Transdisciplinary Cognitive Foundation</a:t>
            </a:r>
            <a:br>
              <a:rPr lang="en-US" sz="3600" dirty="0"/>
            </a:br>
            <a:br>
              <a:rPr lang="en-US" sz="3600" dirty="0"/>
            </a:br>
            <a:r>
              <a:rPr lang="en-US" sz="3600" dirty="0"/>
              <a:t>Week 1</a:t>
            </a:r>
            <a:br>
              <a:rPr lang="en-US" sz="3600" dirty="0"/>
            </a:br>
            <a:br>
              <a:rPr lang="en-US" sz="3600" dirty="0"/>
            </a:br>
            <a:r>
              <a:rPr lang="en-US" sz="3600" dirty="0"/>
              <a:t>A Foundation Grounded on Encoded Symmetries</a:t>
            </a:r>
            <a:endParaRPr sz="36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altLang="zh-CN" dirty="0"/>
              <a:t>14</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focused boundary in Spacetime</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is not just a </a:t>
            </a:r>
            <a:r>
              <a:rPr lang="en-US" dirty="0">
                <a:solidFill>
                  <a:srgbClr val="FF0000"/>
                </a:solidFill>
              </a:rPr>
              <a:t>SOUND TEST</a:t>
            </a:r>
            <a:r>
              <a:rPr lang="en-US" dirty="0">
                <a:solidFill>
                  <a:schemeClr val="tx1"/>
                </a:solidFill>
              </a:rPr>
              <a:t>, </a:t>
            </a:r>
            <a:br>
              <a:rPr lang="en-US" dirty="0">
                <a:solidFill>
                  <a:schemeClr val="tx1"/>
                </a:solidFill>
              </a:rPr>
            </a:br>
            <a:r>
              <a:rPr lang="en-US" dirty="0">
                <a:solidFill>
                  <a:schemeClr val="tx1"/>
                </a:solidFill>
              </a:rPr>
              <a:t>it is also a story about Data in a world where …</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6345936" y="3514686"/>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340778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On-Going Events related to the course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15" name="Picture 14">
            <a:extLst>
              <a:ext uri="{FF2B5EF4-FFF2-40B4-BE49-F238E27FC236}">
                <a16:creationId xmlns:a16="http://schemas.microsoft.com/office/drawing/2014/main" id="{0D72DBBA-8BC3-CC4E-A004-63B4BEA34202}"/>
              </a:ext>
            </a:extLst>
          </p:cNvPr>
          <p:cNvPicPr>
            <a:picLocks noChangeAspect="1"/>
          </p:cNvPicPr>
          <p:nvPr/>
        </p:nvPicPr>
        <p:blipFill>
          <a:blip r:embed="rId3"/>
          <a:stretch>
            <a:fillRect/>
          </a:stretch>
        </p:blipFill>
        <p:spPr>
          <a:xfrm>
            <a:off x="856598" y="1017725"/>
            <a:ext cx="7430645" cy="3362710"/>
          </a:xfrm>
          <a:prstGeom prst="rect">
            <a:avLst/>
          </a:prstGeom>
        </p:spPr>
      </p:pic>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7" name="TextBox 16">
            <a:extLst>
              <a:ext uri="{FF2B5EF4-FFF2-40B4-BE49-F238E27FC236}">
                <a16:creationId xmlns:a16="http://schemas.microsoft.com/office/drawing/2014/main" id="{FA9CACC2-9598-6640-86A9-A84562336216}"/>
              </a:ext>
            </a:extLst>
          </p:cNvPr>
          <p:cNvSpPr txBox="1"/>
          <p:nvPr/>
        </p:nvSpPr>
        <p:spPr>
          <a:xfrm>
            <a:off x="3101966" y="4467642"/>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chemeClr val="tx1"/>
                </a:solidFill>
                <a:effectLst/>
                <a:uFillTx/>
                <a:latin typeface="+mj-lt"/>
                <a:ea typeface="+mj-ea"/>
                <a:cs typeface="+mj-cs"/>
                <a:sym typeface="Arial"/>
              </a:rPr>
              <a:t>RICH 70 </a:t>
            </a:r>
            <a:r>
              <a:rPr lang="en-US" sz="1000" dirty="0">
                <a:solidFill>
                  <a:schemeClr val="tx1"/>
                </a:solidFill>
                <a:latin typeface="+mj-lt"/>
                <a:ea typeface="+mj-ea"/>
                <a:cs typeface="+mj-cs"/>
              </a:rPr>
              <a:t>Tsinghua SEA Cloud Forum</a:t>
            </a:r>
            <a:r>
              <a:rPr kumimoji="0" lang="en-TW" sz="1000" b="0" i="0" u="none" strike="noStrike" cap="none" spc="0" normalizeH="0" baseline="0" dirty="0">
                <a:ln>
                  <a:noFill/>
                </a:ln>
                <a:solidFill>
                  <a:schemeClr val="tx1"/>
                </a:solidFill>
                <a:effectLst/>
                <a:uFillTx/>
                <a:latin typeface="+mj-lt"/>
                <a:ea typeface="+mj-ea"/>
                <a:cs typeface="+mj-cs"/>
                <a:sym typeface="Arial"/>
              </a:rPr>
              <a:t>, </a:t>
            </a:r>
            <a:r>
              <a:rPr lang="en-TW" sz="1000" dirty="0">
                <a:solidFill>
                  <a:schemeClr val="tx1"/>
                </a:solidFill>
              </a:rPr>
              <a:t>Sep 14, 2020</a:t>
            </a:r>
            <a:endParaRPr kumimoji="0" lang="en-TW" sz="1000" b="0" i="0" u="none" strike="noStrike" cap="none" spc="0" normalizeH="0" baseline="0" dirty="0">
              <a:ln>
                <a:noFill/>
              </a:ln>
              <a:solidFill>
                <a:schemeClr val="tx1"/>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tx1"/>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tx1"/>
                </a:solidFill>
                <a:effectLst/>
                <a:uFillTx/>
                <a:latin typeface="+mj-lt"/>
                <a:ea typeface="+mj-ea"/>
                <a:cs typeface="+mj-cs"/>
                <a:sym typeface="Arial"/>
              </a:rPr>
              <a:t>Minister of Research &amp; Technology, Indonesia</a:t>
            </a:r>
          </a:p>
        </p:txBody>
      </p:sp>
      <p:pic>
        <p:nvPicPr>
          <p:cNvPr id="13" name="Picture 12">
            <a:extLst>
              <a:ext uri="{FF2B5EF4-FFF2-40B4-BE49-F238E27FC236}">
                <a16:creationId xmlns:a16="http://schemas.microsoft.com/office/drawing/2014/main" id="{3CB6830A-3D16-324A-8D5E-60C236AD0181}"/>
              </a:ext>
            </a:extLst>
          </p:cNvPr>
          <p:cNvPicPr>
            <a:picLocks noChangeAspect="1"/>
          </p:cNvPicPr>
          <p:nvPr/>
        </p:nvPicPr>
        <p:blipFill>
          <a:blip r:embed="rId4"/>
          <a:stretch>
            <a:fillRect/>
          </a:stretch>
        </p:blipFill>
        <p:spPr>
          <a:xfrm>
            <a:off x="503536" y="3299802"/>
            <a:ext cx="2166437" cy="1653333"/>
          </a:xfrm>
          <a:prstGeom prst="rect">
            <a:avLst/>
          </a:prstGeom>
        </p:spPr>
      </p:pic>
      <p:pic>
        <p:nvPicPr>
          <p:cNvPr id="18" name="Picture 17">
            <a:extLst>
              <a:ext uri="{FF2B5EF4-FFF2-40B4-BE49-F238E27FC236}">
                <a16:creationId xmlns:a16="http://schemas.microsoft.com/office/drawing/2014/main" id="{AE28432A-54F1-8541-BEE8-69BF75975E56}"/>
              </a:ext>
            </a:extLst>
          </p:cNvPr>
          <p:cNvPicPr>
            <a:picLocks noChangeAspect="1"/>
          </p:cNvPicPr>
          <p:nvPr/>
        </p:nvPicPr>
        <p:blipFill>
          <a:blip r:embed="rId5"/>
          <a:stretch>
            <a:fillRect/>
          </a:stretch>
        </p:blipFill>
        <p:spPr>
          <a:xfrm>
            <a:off x="6167488" y="3392889"/>
            <a:ext cx="2662203" cy="1653333"/>
          </a:xfrm>
          <a:prstGeom prst="rect">
            <a:avLst/>
          </a:prstGeom>
        </p:spPr>
      </p:pic>
    </p:spTree>
    <p:extLst>
      <p:ext uri="{BB962C8B-B14F-4D97-AF65-F5344CB8AC3E}">
        <p14:creationId xmlns:p14="http://schemas.microsoft.com/office/powerpoint/2010/main" val="544299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1196770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Present State of Knowledge Management Strategies</a:t>
            </a:r>
            <a:endParaRPr dirty="0">
              <a:solidFill>
                <a:schemeClr val="tx1"/>
              </a:solidFill>
            </a:endParaRPr>
          </a:p>
        </p:txBody>
      </p:sp>
      <p:pic>
        <p:nvPicPr>
          <p:cNvPr id="5" name="Picture 4">
            <a:extLst>
              <a:ext uri="{FF2B5EF4-FFF2-40B4-BE49-F238E27FC236}">
                <a16:creationId xmlns:a16="http://schemas.microsoft.com/office/drawing/2014/main" id="{AFA55189-DC9A-6C47-B46F-5147B064DF8F}"/>
              </a:ext>
            </a:extLst>
          </p:cNvPr>
          <p:cNvPicPr>
            <a:picLocks noChangeAspect="1"/>
          </p:cNvPicPr>
          <p:nvPr/>
        </p:nvPicPr>
        <p:blipFill>
          <a:blip r:embed="rId3"/>
          <a:stretch>
            <a:fillRect/>
          </a:stretch>
        </p:blipFill>
        <p:spPr>
          <a:xfrm>
            <a:off x="185475" y="1273230"/>
            <a:ext cx="5241618" cy="2967789"/>
          </a:xfrm>
          <a:prstGeom prst="rect">
            <a:avLst/>
          </a:prstGeom>
        </p:spPr>
      </p:pic>
      <p:pic>
        <p:nvPicPr>
          <p:cNvPr id="8" name="Picture 7">
            <a:extLst>
              <a:ext uri="{FF2B5EF4-FFF2-40B4-BE49-F238E27FC236}">
                <a16:creationId xmlns:a16="http://schemas.microsoft.com/office/drawing/2014/main" id="{94185196-4528-8648-AB9C-9549B3FAF8B8}"/>
              </a:ext>
            </a:extLst>
          </p:cNvPr>
          <p:cNvPicPr>
            <a:picLocks noChangeAspect="1"/>
          </p:cNvPicPr>
          <p:nvPr/>
        </p:nvPicPr>
        <p:blipFill>
          <a:blip r:embed="rId4"/>
          <a:stretch>
            <a:fillRect/>
          </a:stretch>
        </p:blipFill>
        <p:spPr>
          <a:xfrm>
            <a:off x="4790485" y="2757125"/>
            <a:ext cx="4168040" cy="2297208"/>
          </a:xfrm>
          <a:prstGeom prst="rect">
            <a:avLst/>
          </a:prstGeom>
        </p:spPr>
      </p:pic>
      <p:pic>
        <p:nvPicPr>
          <p:cNvPr id="10" name="Picture 9">
            <a:extLst>
              <a:ext uri="{FF2B5EF4-FFF2-40B4-BE49-F238E27FC236}">
                <a16:creationId xmlns:a16="http://schemas.microsoft.com/office/drawing/2014/main" id="{2950D6B2-3163-0948-8BAA-A3ED645ACEA2}"/>
              </a:ext>
            </a:extLst>
          </p:cNvPr>
          <p:cNvPicPr>
            <a:picLocks noChangeAspect="1"/>
          </p:cNvPicPr>
          <p:nvPr/>
        </p:nvPicPr>
        <p:blipFill>
          <a:blip r:embed="rId5"/>
          <a:stretch>
            <a:fillRect/>
          </a:stretch>
        </p:blipFill>
        <p:spPr>
          <a:xfrm>
            <a:off x="5522016" y="1137500"/>
            <a:ext cx="3310284" cy="1619624"/>
          </a:xfrm>
          <a:prstGeom prst="rect">
            <a:avLst/>
          </a:prstGeom>
        </p:spPr>
      </p:pic>
      <p:pic>
        <p:nvPicPr>
          <p:cNvPr id="11" name="Picture 10">
            <a:extLst>
              <a:ext uri="{FF2B5EF4-FFF2-40B4-BE49-F238E27FC236}">
                <a16:creationId xmlns:a16="http://schemas.microsoft.com/office/drawing/2014/main" id="{50F88179-35F7-144D-B2E3-000BFD22EE96}"/>
              </a:ext>
            </a:extLst>
          </p:cNvPr>
          <p:cNvPicPr>
            <a:picLocks noChangeAspect="1"/>
          </p:cNvPicPr>
          <p:nvPr/>
        </p:nvPicPr>
        <p:blipFill>
          <a:blip r:embed="rId6"/>
          <a:stretch>
            <a:fillRect/>
          </a:stretch>
        </p:blipFill>
        <p:spPr>
          <a:xfrm>
            <a:off x="185475" y="4037771"/>
            <a:ext cx="2077710" cy="1016562"/>
          </a:xfrm>
          <a:prstGeom prst="rect">
            <a:avLst/>
          </a:prstGeom>
        </p:spPr>
      </p:pic>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4" name="TextBox 13">
            <a:extLst>
              <a:ext uri="{FF2B5EF4-FFF2-40B4-BE49-F238E27FC236}">
                <a16:creationId xmlns:a16="http://schemas.microsoft.com/office/drawing/2014/main" id="{4BA5C776-9F6E-9645-8407-F9E266A0ED1B}"/>
              </a:ext>
            </a:extLst>
          </p:cNvPr>
          <p:cNvSpPr txBox="1"/>
          <p:nvPr/>
        </p:nvSpPr>
        <p:spPr>
          <a:xfrm>
            <a:off x="5290108" y="4746556"/>
            <a:ext cx="3339376" cy="307777"/>
          </a:xfrm>
          <a:prstGeom prst="rect">
            <a:avLst/>
          </a:prstGeom>
          <a:noFill/>
        </p:spPr>
        <p:txBody>
          <a:bodyPr wrap="none" rtlCol="0">
            <a:spAutoFit/>
          </a:bodyPr>
          <a:lstStyle/>
          <a:p>
            <a:r>
              <a:rPr lang="en-TW" dirty="0">
                <a:solidFill>
                  <a:schemeClr val="tx1"/>
                </a:solidFill>
              </a:rPr>
              <a:t>Tsinghua RITS Dean Prof. Liu Renchen</a:t>
            </a:r>
          </a:p>
        </p:txBody>
      </p:sp>
    </p:spTree>
    <p:extLst>
      <p:ext uri="{BB962C8B-B14F-4D97-AF65-F5344CB8AC3E}">
        <p14:creationId xmlns:p14="http://schemas.microsoft.com/office/powerpoint/2010/main" val="2218861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976729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2115938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3600466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The required resources to conduct your work</a:t>
            </a:r>
            <a:endParaRPr dirty="0"/>
          </a:p>
          <a:p>
            <a:pPr lvl="1" indent="-342900">
              <a:buSzPts val="1800"/>
              <a:buChar char="●"/>
            </a:pPr>
            <a:r>
              <a:rPr lang="en" dirty="0"/>
              <a:t>Existing theories, methodologies, and guiding principles</a:t>
            </a:r>
          </a:p>
          <a:p>
            <a:pPr lvl="1" indent="-342900">
              <a:buSzPts val="1800"/>
              <a:buChar char="●"/>
            </a:pPr>
            <a:r>
              <a:rPr lang="en" dirty="0"/>
              <a:t>Tools and Data sources that can help reduce uncertainty</a:t>
            </a:r>
          </a:p>
          <a:p>
            <a:pPr lvl="1" indent="-342900">
              <a:buSzPts val="1800"/>
              <a:buChar char="●"/>
            </a:pPr>
            <a:r>
              <a:rPr lang="en" dirty="0"/>
              <a:t>Detailed budget in terms of data assets, monetary terms, and supporting personnel</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4" name="Picture 3">
            <a:extLst>
              <a:ext uri="{FF2B5EF4-FFF2-40B4-BE49-F238E27FC236}">
                <a16:creationId xmlns:a16="http://schemas.microsoft.com/office/drawing/2014/main" id="{CFA49BC8-2528-7744-9B7E-F4F026D56184}"/>
              </a:ext>
            </a:extLst>
          </p:cNvPr>
          <p:cNvPicPr>
            <a:picLocks noChangeAspect="1"/>
          </p:cNvPicPr>
          <p:nvPr/>
        </p:nvPicPr>
        <p:blipFill>
          <a:blip r:embed="rId3"/>
          <a:stretch>
            <a:fillRect/>
          </a:stretch>
        </p:blipFill>
        <p:spPr>
          <a:xfrm>
            <a:off x="1752746" y="2155460"/>
            <a:ext cx="1159642" cy="1815694"/>
          </a:xfrm>
          <a:prstGeom prst="rect">
            <a:avLst/>
          </a:prstGeom>
        </p:spPr>
      </p:pic>
      <p:pic>
        <p:nvPicPr>
          <p:cNvPr id="8" name="Picture 7">
            <a:extLst>
              <a:ext uri="{FF2B5EF4-FFF2-40B4-BE49-F238E27FC236}">
                <a16:creationId xmlns:a16="http://schemas.microsoft.com/office/drawing/2014/main" id="{E356350E-26BB-1C4A-BD24-E2A3266CB307}"/>
              </a:ext>
            </a:extLst>
          </p:cNvPr>
          <p:cNvPicPr>
            <a:picLocks noChangeAspect="1"/>
          </p:cNvPicPr>
          <p:nvPr/>
        </p:nvPicPr>
        <p:blipFill>
          <a:blip r:embed="rId4"/>
          <a:stretch>
            <a:fillRect/>
          </a:stretch>
        </p:blipFill>
        <p:spPr>
          <a:xfrm>
            <a:off x="3071831" y="2155460"/>
            <a:ext cx="1280780" cy="1815694"/>
          </a:xfrm>
          <a:prstGeom prst="rect">
            <a:avLst/>
          </a:prstGeom>
        </p:spPr>
      </p:pic>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5"/>
          <a:stretch>
            <a:fillRect/>
          </a:stretch>
        </p:blipFill>
        <p:spPr>
          <a:xfrm>
            <a:off x="482458" y="2155461"/>
            <a:ext cx="1183513" cy="1815694"/>
          </a:xfrm>
          <a:prstGeom prst="rect">
            <a:avLst/>
          </a:prstGeom>
        </p:spPr>
      </p:pic>
      <p:sp>
        <p:nvSpPr>
          <p:cNvPr id="5" name="TextBox 4">
            <a:extLst>
              <a:ext uri="{FF2B5EF4-FFF2-40B4-BE49-F238E27FC236}">
                <a16:creationId xmlns:a16="http://schemas.microsoft.com/office/drawing/2014/main" id="{E0AA6763-E15C-AF43-B3C7-220B756B442A}"/>
              </a:ext>
            </a:extLst>
          </p:cNvPr>
          <p:cNvSpPr txBox="1"/>
          <p:nvPr/>
        </p:nvSpPr>
        <p:spPr>
          <a:xfrm>
            <a:off x="638838" y="4050562"/>
            <a:ext cx="870751" cy="307777"/>
          </a:xfrm>
          <a:prstGeom prst="rect">
            <a:avLst/>
          </a:prstGeom>
          <a:noFill/>
        </p:spPr>
        <p:txBody>
          <a:bodyPr wrap="none" rtlCol="0">
            <a:spAutoFit/>
          </a:bodyPr>
          <a:lstStyle/>
          <a:p>
            <a:pPr algn="ctr"/>
            <a:r>
              <a:rPr lang="en-TW" dirty="0"/>
              <a:t>Methods</a:t>
            </a:r>
          </a:p>
        </p:txBody>
      </p:sp>
      <p:sp>
        <p:nvSpPr>
          <p:cNvPr id="11" name="TextBox 10">
            <a:extLst>
              <a:ext uri="{FF2B5EF4-FFF2-40B4-BE49-F238E27FC236}">
                <a16:creationId xmlns:a16="http://schemas.microsoft.com/office/drawing/2014/main" id="{9BAA3EB8-AEA6-3643-8C96-81BCCDDE25D9}"/>
              </a:ext>
            </a:extLst>
          </p:cNvPr>
          <p:cNvSpPr txBox="1"/>
          <p:nvPr/>
        </p:nvSpPr>
        <p:spPr>
          <a:xfrm>
            <a:off x="2021424" y="4050564"/>
            <a:ext cx="622286" cy="307777"/>
          </a:xfrm>
          <a:prstGeom prst="rect">
            <a:avLst/>
          </a:prstGeom>
          <a:noFill/>
        </p:spPr>
        <p:txBody>
          <a:bodyPr wrap="none" rtlCol="0">
            <a:spAutoFit/>
          </a:bodyPr>
          <a:lstStyle/>
          <a:p>
            <a:pPr algn="ctr"/>
            <a:r>
              <a:rPr lang="en-TW" dirty="0"/>
              <a:t>Tools</a:t>
            </a:r>
          </a:p>
        </p:txBody>
      </p:sp>
      <p:sp>
        <p:nvSpPr>
          <p:cNvPr id="12" name="TextBox 11">
            <a:extLst>
              <a:ext uri="{FF2B5EF4-FFF2-40B4-BE49-F238E27FC236}">
                <a16:creationId xmlns:a16="http://schemas.microsoft.com/office/drawing/2014/main" id="{0231B257-E314-D84E-AB03-35C034B5EA87}"/>
              </a:ext>
            </a:extLst>
          </p:cNvPr>
          <p:cNvSpPr txBox="1"/>
          <p:nvPr/>
        </p:nvSpPr>
        <p:spPr>
          <a:xfrm>
            <a:off x="3136582" y="4050561"/>
            <a:ext cx="1151277" cy="307777"/>
          </a:xfrm>
          <a:prstGeom prst="rect">
            <a:avLst/>
          </a:prstGeom>
          <a:noFill/>
        </p:spPr>
        <p:txBody>
          <a:bodyPr wrap="none" rtlCol="0">
            <a:spAutoFit/>
          </a:bodyPr>
          <a:lstStyle/>
          <a:p>
            <a:pPr algn="ctr"/>
            <a:r>
              <a:rPr lang="en-TW" dirty="0"/>
              <a:t>Applications</a:t>
            </a:r>
          </a:p>
        </p:txBody>
      </p:sp>
    </p:spTree>
    <p:extLst>
      <p:ext uri="{BB962C8B-B14F-4D97-AF65-F5344CB8AC3E}">
        <p14:creationId xmlns:p14="http://schemas.microsoft.com/office/powerpoint/2010/main" val="1075866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a:srcRect l="33540"/>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2"/>
          <a:srcRect r="66759" b="69057"/>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7402414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658171" y="4301327"/>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3522599" y="4301327"/>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5900244" y="4691190"/>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00244" y="2614824"/>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spTree>
    <p:extLst>
      <p:ext uri="{BB962C8B-B14F-4D97-AF65-F5344CB8AC3E}">
        <p14:creationId xmlns:p14="http://schemas.microsoft.com/office/powerpoint/2010/main" val="6928336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dirty="0"/>
              <a:t>Namespace Management, Orientational Terms</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8665111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pic>
        <p:nvPicPr>
          <p:cNvPr id="3074" name="Picture 2" descr="Objectives and key results | qilo Blog">
            <a:hlinkClick r:id="rId3"/>
            <a:extLst>
              <a:ext uri="{FF2B5EF4-FFF2-40B4-BE49-F238E27FC236}">
                <a16:creationId xmlns:a16="http://schemas.microsoft.com/office/drawing/2014/main" id="{6E4BC659-8306-3140-81E7-362DC8C6E781}"/>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1410510" y="1233248"/>
            <a:ext cx="1526871" cy="1592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bjectives and key results | qilo Blog">
            <a:hlinkClick r:id="rId3"/>
            <a:extLst>
              <a:ext uri="{FF2B5EF4-FFF2-40B4-BE49-F238E27FC236}">
                <a16:creationId xmlns:a16="http://schemas.microsoft.com/office/drawing/2014/main" id="{4EF37CEE-72C3-B747-ACFD-9726B6CE42ED}"/>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6091" b="100000" l="3817" r="90840">
                        <a14:foregroundMark x1="48855" y1="58376" x2="48855" y2="58376"/>
                        <a14:foregroundMark x1="89313" y1="56345" x2="89313" y2="56345"/>
                        <a14:foregroundMark x1="90076" y1="53299" x2="90076" y2="53299"/>
                        <a14:foregroundMark x1="90076" y1="53299" x2="90076" y2="53299"/>
                        <a14:foregroundMark x1="90076" y1="46701" x2="90076" y2="46701"/>
                        <a14:foregroundMark x1="90076" y1="46701" x2="90076" y2="46701"/>
                        <a14:foregroundMark x1="90076" y1="43655" x2="90076" y2="43655"/>
                        <a14:foregroundMark x1="90076" y1="43655" x2="90076" y2="43655"/>
                        <a14:foregroundMark x1="90076" y1="38071" x2="90076" y2="38071"/>
                        <a14:foregroundMark x1="90076" y1="37563" x2="90076" y2="37563"/>
                        <a14:foregroundMark x1="89313" y1="34518" x2="89313" y2="34518"/>
                        <a14:foregroundMark x1="90076" y1="71066" x2="90076" y2="71066"/>
                        <a14:foregroundMark x1="90076" y1="71066" x2="90076" y2="71066"/>
                        <a14:foregroundMark x1="90840" y1="65990" x2="90840" y2="65990"/>
                        <a14:foregroundMark x1="90840" y1="65990" x2="90840" y2="65990"/>
                        <a14:foregroundMark x1="90840" y1="63959" x2="90840" y2="63959"/>
                        <a14:foregroundMark x1="92366" y1="62944" x2="92366" y2="62944"/>
                        <a14:foregroundMark x1="4580" y1="79695" x2="4580" y2="79695"/>
                        <a14:foregroundMark x1="4580" y1="79695" x2="4580" y2="79695"/>
                        <a14:foregroundMark x1="43511" y1="7107" x2="43511" y2="7107"/>
                      </a14:backgroundRemoval>
                    </a14:imgEffect>
                  </a14:imgLayer>
                </a14:imgProps>
              </a:ext>
              <a:ext uri="{28A0092B-C50C-407E-A947-70E740481C1C}">
                <a14:useLocalDpi xmlns:a14="http://schemas.microsoft.com/office/drawing/2010/main"/>
              </a:ext>
            </a:extLst>
          </a:blip>
          <a:srcRect/>
          <a:stretch/>
        </p:blipFill>
        <p:spPr bwMode="auto">
          <a:xfrm>
            <a:off x="6328948" y="1350009"/>
            <a:ext cx="1058104" cy="15929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259166954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3558</TotalTime>
  <Words>2935</Words>
  <Application>Microsoft Macintosh PowerPoint</Application>
  <PresentationFormat>On-screen Show (16:9)</PresentationFormat>
  <Paragraphs>512</Paragraphs>
  <Slides>77</Slides>
  <Notes>30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77</vt:i4>
      </vt:variant>
    </vt:vector>
  </HeadingPairs>
  <TitlesOfParts>
    <vt:vector size="92" baseType="lpstr">
      <vt:lpstr>Bank Gothic Medium</vt:lpstr>
      <vt:lpstr>等线</vt:lpstr>
      <vt:lpstr>Exo 2</vt:lpstr>
      <vt:lpstr>Roboto Condensed Light</vt:lpstr>
      <vt:lpstr>华文细黑</vt:lpstr>
      <vt:lpstr>Arial</vt:lpstr>
      <vt:lpstr>Arial Rounded MT Bold</vt:lpstr>
      <vt:lpstr>Avenir Next Condensed Ultra Lig</vt:lpstr>
      <vt:lpstr>Calibri</vt:lpstr>
      <vt:lpstr>Calibri Light</vt:lpstr>
      <vt:lpstr>Century Gothic</vt:lpstr>
      <vt:lpstr>Helvetica</vt:lpstr>
      <vt:lpstr>Simple Light</vt:lpstr>
      <vt:lpstr>Office Theme</vt:lpstr>
      <vt:lpstr>Tech Newsletter by Slidesgo</vt:lpstr>
      <vt:lpstr> 超越学科界限的认知基础 Transdisciplinary Cognitive Foundation  Week 1  A Foundation Grounded on Encoded Symmetries</vt:lpstr>
      <vt:lpstr>This is not just a SOUND TEST,  it is also a story about Data in a world where …</vt:lpstr>
      <vt:lpstr>On-Going Events related to the course</vt:lpstr>
      <vt:lpstr>The Present State of Knowledge Management Strategies</vt:lpstr>
      <vt:lpstr>AUDIENCE</vt:lpstr>
      <vt:lpstr>AUDIENCE (self-intro)</vt:lpstr>
      <vt:lpstr>Course Outline</vt:lpstr>
      <vt:lpstr>Logic Model (OKRs) as a  Transdisciplinary Foundation</vt:lpstr>
      <vt:lpstr>Objective &amp; Key Results (OKRs)</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Context</vt:lpstr>
      <vt:lpstr>CONTEXT that Narrows your scope of Objectives</vt:lpstr>
      <vt:lpstr>Societal Clockspeed determines how People Think</vt:lpstr>
      <vt:lpstr>Speed is the Dominant factor in Decision Making</vt:lpstr>
      <vt:lpstr>Power of a Dominant Design/Protocol</vt:lpstr>
      <vt:lpstr>The World has changed … Ways to conduct business have changed … </vt:lpstr>
      <vt:lpstr>Kuhn Cycle: as the ticking clock</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Potential Barriers</vt:lpstr>
      <vt:lpstr>PowerPoint Presentation</vt:lpstr>
      <vt:lpstr>Students Actions before Wednesday Sep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576</cp:revision>
  <dcterms:modified xsi:type="dcterms:W3CDTF">2020-09-18T10:18:50Z</dcterms:modified>
</cp:coreProperties>
</file>